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4"/>
  </p:notesMasterIdLst>
  <p:handoutMasterIdLst>
    <p:handoutMasterId r:id="rId15"/>
  </p:handoutMasterIdLst>
  <p:sldIdLst>
    <p:sldId id="305" r:id="rId2"/>
    <p:sldId id="286" r:id="rId3"/>
    <p:sldId id="287" r:id="rId4"/>
    <p:sldId id="302" r:id="rId5"/>
    <p:sldId id="290" r:id="rId6"/>
    <p:sldId id="291" r:id="rId7"/>
    <p:sldId id="294" r:id="rId8"/>
    <p:sldId id="295" r:id="rId9"/>
    <p:sldId id="299" r:id="rId10"/>
    <p:sldId id="300" r:id="rId11"/>
    <p:sldId id="296" r:id="rId12"/>
    <p:sldId id="306" r:id="rId13"/>
  </p:sldIdLst>
  <p:sldSz cx="6858000" cy="9904413"/>
  <p:notesSz cx="6858000" cy="9144000"/>
  <p:embeddedFontLst>
    <p:embeddedFont>
      <p:font typeface="나눔고딕" panose="020D0604000000000000" pitchFamily="50" charset="-127"/>
      <p:regular r:id="rId16"/>
      <p:bold r:id="rId17"/>
    </p:embeddedFont>
    <p:embeddedFont>
      <p:font typeface="나눔고딕 ExtraBold" panose="020D0904000000000000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" userDrawn="1">
          <p15:clr>
            <a:srgbClr val="A4A3A4"/>
          </p15:clr>
        </p15:guide>
        <p15:guide id="2" orient="horz" pos="5796" userDrawn="1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 userDrawn="1">
          <p15:clr>
            <a:srgbClr val="A4A3A4"/>
          </p15:clr>
        </p15:guide>
        <p15:guide id="6" pos="4110" userDrawn="1">
          <p15:clr>
            <a:srgbClr val="A4A3A4"/>
          </p15:clr>
        </p15:guide>
        <p15:guide id="7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ECEBE7"/>
    <a:srgbClr val="5F5B4D"/>
    <a:srgbClr val="827C68"/>
    <a:srgbClr val="C7C4B9"/>
    <a:srgbClr val="646569"/>
    <a:srgbClr val="636569"/>
    <a:srgbClr val="D9D8D6"/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17" autoAdjust="0"/>
  </p:normalViewPr>
  <p:slideViewPr>
    <p:cSldViewPr>
      <p:cViewPr>
        <p:scale>
          <a:sx n="50" d="100"/>
          <a:sy n="50" d="100"/>
        </p:scale>
        <p:origin x="1376" y="-168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9A06-5853-41D0-8859-D586E4067591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2021-10-25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6BD2-C963-4F53-B1F3-E3A686FFEE2E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43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3D1D05-08FA-4897-8657-6B6E03A4CFE1}" type="datetimeFigureOut">
              <a:rPr lang="ko-KR" altLang="en-US" smtClean="0"/>
              <a:pPr/>
              <a:t>2021-10-25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E527C47-16CA-4D8F-B8A4-66E64C4E05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7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스타트업 </a:t>
            </a:r>
            <a:r>
              <a:rPr lang="en-US" altLang="ko-KR" dirty="0"/>
              <a:t>&gt; </a:t>
            </a:r>
            <a:r>
              <a:rPr lang="ko-KR" altLang="en-US" dirty="0"/>
              <a:t>사수가 현재 방향을 추천하는 내용으로 스토리 전개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27C47-16CA-4D8F-B8A4-66E64C4E050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36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34131"/>
          <a:stretch/>
        </p:blipFill>
        <p:spPr bwMode="auto"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sp>
        <p:nvSpPr>
          <p:cNvPr id="6" name="액자 1"/>
          <p:cNvSpPr/>
          <p:nvPr userDrawn="1"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 flip="none" rotWithShape="1">
            <a:gsLst>
              <a:gs pos="46000">
                <a:srgbClr val="FF6B00">
                  <a:alpha val="85000"/>
                </a:srgbClr>
              </a:gs>
              <a:gs pos="100000">
                <a:srgbClr val="F5A943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\2019. 07. 02_신규로고 표준템플릿 요청\PSD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9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7951E2-7E7F-4F9A-B942-1F2F447F8CC5}"/>
              </a:ext>
            </a:extLst>
          </p:cNvPr>
          <p:cNvCxnSpPr/>
          <p:nvPr userDrawn="1"/>
        </p:nvCxnSpPr>
        <p:spPr>
          <a:xfrm>
            <a:off x="980728" y="4952206"/>
            <a:ext cx="0" cy="2698902"/>
          </a:xfrm>
          <a:prstGeom prst="line">
            <a:avLst/>
          </a:prstGeom>
          <a:ln w="50800" cap="rnd">
            <a:solidFill>
              <a:srgbClr val="FF6B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500" b="1" i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</a:t>
            </a:r>
            <a:endParaRPr lang="ko-KR" altLang="en-US" sz="2500" b="1" i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 b="29467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12" name="직사각형 11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Group 5"/>
              <p:cNvGrpSpPr>
                <a:grpSpLocks noChangeAspect="1"/>
              </p:cNvGrpSpPr>
              <p:nvPr/>
            </p:nvGrpSpPr>
            <p:grpSpPr bwMode="auto">
              <a:xfrm>
                <a:off x="7392021" y="3218403"/>
                <a:ext cx="2512392" cy="2946901"/>
                <a:chOff x="2308" y="1400"/>
                <a:chExt cx="3238" cy="3798"/>
              </a:xfrm>
              <a:solidFill>
                <a:schemeClr val="tx2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308" y="2004"/>
                  <a:ext cx="3238" cy="3194"/>
                </a:xfrm>
                <a:custGeom>
                  <a:avLst/>
                  <a:gdLst>
                    <a:gd name="T0" fmla="*/ 3238 w 3238"/>
                    <a:gd name="T1" fmla="*/ 1018 h 3194"/>
                    <a:gd name="T2" fmla="*/ 3184 w 3238"/>
                    <a:gd name="T3" fmla="*/ 974 h 3194"/>
                    <a:gd name="T4" fmla="*/ 3126 w 3238"/>
                    <a:gd name="T5" fmla="*/ 934 h 3194"/>
                    <a:gd name="T6" fmla="*/ 3066 w 3238"/>
                    <a:gd name="T7" fmla="*/ 900 h 3194"/>
                    <a:gd name="T8" fmla="*/ 3002 w 3238"/>
                    <a:gd name="T9" fmla="*/ 872 h 3194"/>
                    <a:gd name="T10" fmla="*/ 2936 w 3238"/>
                    <a:gd name="T11" fmla="*/ 850 h 3194"/>
                    <a:gd name="T12" fmla="*/ 2866 w 3238"/>
                    <a:gd name="T13" fmla="*/ 832 h 3194"/>
                    <a:gd name="T14" fmla="*/ 2794 w 3238"/>
                    <a:gd name="T15" fmla="*/ 822 h 3194"/>
                    <a:gd name="T16" fmla="*/ 2720 w 3238"/>
                    <a:gd name="T17" fmla="*/ 818 h 3194"/>
                    <a:gd name="T18" fmla="*/ 1304 w 3238"/>
                    <a:gd name="T19" fmla="*/ 818 h 3194"/>
                    <a:gd name="T20" fmla="*/ 472 w 3238"/>
                    <a:gd name="T21" fmla="*/ 0 h 3194"/>
                    <a:gd name="T22" fmla="*/ 0 w 3238"/>
                    <a:gd name="T23" fmla="*/ 818 h 3194"/>
                    <a:gd name="T24" fmla="*/ 472 w 3238"/>
                    <a:gd name="T25" fmla="*/ 1630 h 3194"/>
                    <a:gd name="T26" fmla="*/ 472 w 3238"/>
                    <a:gd name="T27" fmla="*/ 2506 h 3194"/>
                    <a:gd name="T28" fmla="*/ 480 w 3238"/>
                    <a:gd name="T29" fmla="*/ 2700 h 3194"/>
                    <a:gd name="T30" fmla="*/ 500 w 3238"/>
                    <a:gd name="T31" fmla="*/ 2878 h 3194"/>
                    <a:gd name="T32" fmla="*/ 532 w 3238"/>
                    <a:gd name="T33" fmla="*/ 3044 h 3194"/>
                    <a:gd name="T34" fmla="*/ 576 w 3238"/>
                    <a:gd name="T35" fmla="*/ 3194 h 3194"/>
                    <a:gd name="T36" fmla="*/ 1654 w 3238"/>
                    <a:gd name="T37" fmla="*/ 3194 h 3194"/>
                    <a:gd name="T38" fmla="*/ 1568 w 3238"/>
                    <a:gd name="T39" fmla="*/ 3162 h 3194"/>
                    <a:gd name="T40" fmla="*/ 1496 w 3238"/>
                    <a:gd name="T41" fmla="*/ 3114 h 3194"/>
                    <a:gd name="T42" fmla="*/ 1434 w 3238"/>
                    <a:gd name="T43" fmla="*/ 3052 h 3194"/>
                    <a:gd name="T44" fmla="*/ 1386 w 3238"/>
                    <a:gd name="T45" fmla="*/ 2976 h 3194"/>
                    <a:gd name="T46" fmla="*/ 1350 w 3238"/>
                    <a:gd name="T47" fmla="*/ 2884 h 3194"/>
                    <a:gd name="T48" fmla="*/ 1324 w 3238"/>
                    <a:gd name="T49" fmla="*/ 2774 h 3194"/>
                    <a:gd name="T50" fmla="*/ 1310 w 3238"/>
                    <a:gd name="T51" fmla="*/ 2650 h 3194"/>
                    <a:gd name="T52" fmla="*/ 1304 w 3238"/>
                    <a:gd name="T53" fmla="*/ 2506 h 3194"/>
                    <a:gd name="T54" fmla="*/ 1840 w 3238"/>
                    <a:gd name="T55" fmla="*/ 1630 h 3194"/>
                    <a:gd name="T56" fmla="*/ 2326 w 3238"/>
                    <a:gd name="T57" fmla="*/ 1630 h 3194"/>
                    <a:gd name="T58" fmla="*/ 2360 w 3238"/>
                    <a:gd name="T59" fmla="*/ 1632 h 3194"/>
                    <a:gd name="T60" fmla="*/ 2426 w 3238"/>
                    <a:gd name="T61" fmla="*/ 1646 h 3194"/>
                    <a:gd name="T62" fmla="*/ 2486 w 3238"/>
                    <a:gd name="T63" fmla="*/ 1672 h 3194"/>
                    <a:gd name="T64" fmla="*/ 2538 w 3238"/>
                    <a:gd name="T65" fmla="*/ 1708 h 3194"/>
                    <a:gd name="T66" fmla="*/ 2584 w 3238"/>
                    <a:gd name="T67" fmla="*/ 1754 h 3194"/>
                    <a:gd name="T68" fmla="*/ 2620 w 3238"/>
                    <a:gd name="T69" fmla="*/ 1806 h 3194"/>
                    <a:gd name="T70" fmla="*/ 2646 w 3238"/>
                    <a:gd name="T71" fmla="*/ 1866 h 3194"/>
                    <a:gd name="T72" fmla="*/ 2660 w 3238"/>
                    <a:gd name="T73" fmla="*/ 1930 h 3194"/>
                    <a:gd name="T74" fmla="*/ 2662 w 3238"/>
                    <a:gd name="T75" fmla="*/ 1976 h 3194"/>
                    <a:gd name="T76" fmla="*/ 2662 w 3238"/>
                    <a:gd name="T77" fmla="*/ 3194 h 3194"/>
                    <a:gd name="T78" fmla="*/ 3238 w 3238"/>
                    <a:gd name="T79" fmla="*/ 101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238" h="3194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4864" y="1400"/>
                  <a:ext cx="682" cy="1038"/>
                </a:xfrm>
                <a:custGeom>
                  <a:avLst/>
                  <a:gdLst>
                    <a:gd name="T0" fmla="*/ 0 w 682"/>
                    <a:gd name="T1" fmla="*/ 516 h 1038"/>
                    <a:gd name="T2" fmla="*/ 2 w 682"/>
                    <a:gd name="T3" fmla="*/ 570 h 1038"/>
                    <a:gd name="T4" fmla="*/ 10 w 682"/>
                    <a:gd name="T5" fmla="*/ 622 h 1038"/>
                    <a:gd name="T6" fmla="*/ 22 w 682"/>
                    <a:gd name="T7" fmla="*/ 674 h 1038"/>
                    <a:gd name="T8" fmla="*/ 40 w 682"/>
                    <a:gd name="T9" fmla="*/ 722 h 1038"/>
                    <a:gd name="T10" fmla="*/ 62 w 682"/>
                    <a:gd name="T11" fmla="*/ 768 h 1038"/>
                    <a:gd name="T12" fmla="*/ 88 w 682"/>
                    <a:gd name="T13" fmla="*/ 810 h 1038"/>
                    <a:gd name="T14" fmla="*/ 116 w 682"/>
                    <a:gd name="T15" fmla="*/ 850 h 1038"/>
                    <a:gd name="T16" fmla="*/ 150 w 682"/>
                    <a:gd name="T17" fmla="*/ 888 h 1038"/>
                    <a:gd name="T18" fmla="*/ 188 w 682"/>
                    <a:gd name="T19" fmla="*/ 922 h 1038"/>
                    <a:gd name="T20" fmla="*/ 228 w 682"/>
                    <a:gd name="T21" fmla="*/ 950 h 1038"/>
                    <a:gd name="T22" fmla="*/ 270 w 682"/>
                    <a:gd name="T23" fmla="*/ 976 h 1038"/>
                    <a:gd name="T24" fmla="*/ 316 w 682"/>
                    <a:gd name="T25" fmla="*/ 998 h 1038"/>
                    <a:gd name="T26" fmla="*/ 364 w 682"/>
                    <a:gd name="T27" fmla="*/ 1016 h 1038"/>
                    <a:gd name="T28" fmla="*/ 416 w 682"/>
                    <a:gd name="T29" fmla="*/ 1028 h 1038"/>
                    <a:gd name="T30" fmla="*/ 468 w 682"/>
                    <a:gd name="T31" fmla="*/ 1036 h 1038"/>
                    <a:gd name="T32" fmla="*/ 522 w 682"/>
                    <a:gd name="T33" fmla="*/ 1038 h 1038"/>
                    <a:gd name="T34" fmla="*/ 564 w 682"/>
                    <a:gd name="T35" fmla="*/ 1036 h 1038"/>
                    <a:gd name="T36" fmla="*/ 644 w 682"/>
                    <a:gd name="T37" fmla="*/ 1024 h 1038"/>
                    <a:gd name="T38" fmla="*/ 682 w 682"/>
                    <a:gd name="T39" fmla="*/ 24 h 1038"/>
                    <a:gd name="T40" fmla="*/ 644 w 682"/>
                    <a:gd name="T41" fmla="*/ 14 h 1038"/>
                    <a:gd name="T42" fmla="*/ 564 w 682"/>
                    <a:gd name="T43" fmla="*/ 2 h 1038"/>
                    <a:gd name="T44" fmla="*/ 522 w 682"/>
                    <a:gd name="T45" fmla="*/ 0 h 1038"/>
                    <a:gd name="T46" fmla="*/ 468 w 682"/>
                    <a:gd name="T47" fmla="*/ 2 h 1038"/>
                    <a:gd name="T48" fmla="*/ 416 w 682"/>
                    <a:gd name="T49" fmla="*/ 10 h 1038"/>
                    <a:gd name="T50" fmla="*/ 364 w 682"/>
                    <a:gd name="T51" fmla="*/ 22 h 1038"/>
                    <a:gd name="T52" fmla="*/ 316 w 682"/>
                    <a:gd name="T53" fmla="*/ 40 h 1038"/>
                    <a:gd name="T54" fmla="*/ 270 w 682"/>
                    <a:gd name="T55" fmla="*/ 62 h 1038"/>
                    <a:gd name="T56" fmla="*/ 228 w 682"/>
                    <a:gd name="T57" fmla="*/ 86 h 1038"/>
                    <a:gd name="T58" fmla="*/ 188 w 682"/>
                    <a:gd name="T59" fmla="*/ 116 h 1038"/>
                    <a:gd name="T60" fmla="*/ 150 w 682"/>
                    <a:gd name="T61" fmla="*/ 150 h 1038"/>
                    <a:gd name="T62" fmla="*/ 116 w 682"/>
                    <a:gd name="T63" fmla="*/ 186 h 1038"/>
                    <a:gd name="T64" fmla="*/ 88 w 682"/>
                    <a:gd name="T65" fmla="*/ 226 h 1038"/>
                    <a:gd name="T66" fmla="*/ 62 w 682"/>
                    <a:gd name="T67" fmla="*/ 268 h 1038"/>
                    <a:gd name="T68" fmla="*/ 40 w 682"/>
                    <a:gd name="T69" fmla="*/ 314 h 1038"/>
                    <a:gd name="T70" fmla="*/ 22 w 682"/>
                    <a:gd name="T71" fmla="*/ 362 h 1038"/>
                    <a:gd name="T72" fmla="*/ 10 w 682"/>
                    <a:gd name="T73" fmla="*/ 410 h 1038"/>
                    <a:gd name="T74" fmla="*/ 2 w 682"/>
                    <a:gd name="T75" fmla="*/ 462 h 1038"/>
                    <a:gd name="T76" fmla="*/ 0 w 682"/>
                    <a:gd name="T77" fmla="*/ 516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82" h="1038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4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lang="ko-KR" altLang="en-US" sz="2400" b="1" spc="-20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813" y="630869"/>
            <a:ext cx="6858000" cy="0"/>
          </a:xfrm>
          <a:custGeom>
            <a:avLst/>
            <a:gdLst>
              <a:gd name="connsiteX0" fmla="*/ 0 w 9921600"/>
              <a:gd name="connsiteY0" fmla="*/ 0 h 0"/>
              <a:gd name="connsiteX1" fmla="*/ 9921600 w 992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600">
                <a:moveTo>
                  <a:pt x="0" y="0"/>
                </a:moveTo>
                <a:lnTo>
                  <a:pt x="99216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285993" y="9635125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/ 00</a:t>
            </a:r>
          </a:p>
        </p:txBody>
      </p:sp>
      <p:sp>
        <p:nvSpPr>
          <p:cNvPr id="2" name="자유형 1"/>
          <p:cNvSpPr/>
          <p:nvPr userDrawn="1"/>
        </p:nvSpPr>
        <p:spPr>
          <a:xfrm>
            <a:off x="6309320" y="347089"/>
            <a:ext cx="0" cy="283780"/>
          </a:xfrm>
          <a:custGeom>
            <a:avLst/>
            <a:gdLst>
              <a:gd name="connsiteX0" fmla="*/ 0 w 0"/>
              <a:gd name="connsiteY0" fmla="*/ 283780 h 283780"/>
              <a:gd name="connsiteX1" fmla="*/ 0 w 0"/>
              <a:gd name="connsiteY1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3780">
                <a:moveTo>
                  <a:pt x="0" y="283780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-1"/>
            <a:ext cx="6858000" cy="9904413"/>
          </a:xfrm>
          <a:prstGeom prst="rect">
            <a:avLst/>
          </a:prstGeom>
          <a:gradFill flip="none" rotWithShape="1">
            <a:gsLst>
              <a:gs pos="46000">
                <a:srgbClr val="FF6B00">
                  <a:alpha val="89000"/>
                </a:srgbClr>
              </a:gs>
              <a:gs pos="100000">
                <a:srgbClr val="F5A943"/>
              </a:gs>
            </a:gsLst>
            <a:lin ang="27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  <p:pic>
        <p:nvPicPr>
          <p:cNvPr id="10" name="Picture 4" descr="D:\작업\2019. 07. 02_표준템플릿 요청\제목 없음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 userDrawn="1"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ea typeface="나눔고딕" panose="020D0604000000000000" pitchFamily="50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000" b="1" spc="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The Best HR Service Partner</a:t>
              </a:r>
              <a:endParaRPr lang="ko-KR" altLang="en-US" sz="1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www.multicampus.co.kr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ko-KR" sz="1050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Tel. 010-5656-3891   E-mail. gm1.kim@multicampus.com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1443125" y="675240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1443125" y="747248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3061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8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gt302@hanmail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11085" y="3167174"/>
            <a:ext cx="4560419" cy="3226770"/>
            <a:chOff x="1939685" y="2393253"/>
            <a:chExt cx="4560419" cy="3226770"/>
          </a:xfrm>
        </p:grpSpPr>
        <p:sp>
          <p:nvSpPr>
            <p:cNvPr id="21" name="직사각형 20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/>
                  <a:ea typeface="나눔고딕 ExtraBold"/>
                  <a:cs typeface="Arial"/>
                </a:rPr>
                <a:t>이민성 </a:t>
              </a:r>
              <a:endParaRPr lang="en-US" altLang="ko-KR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/>
                <a:ea typeface="나눔고딕 ExtraBold"/>
                <a:cs typeface="Arial"/>
              </a:endParaRPr>
            </a:p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Portfolio</a:t>
              </a:r>
              <a:endParaRPr lang="ko-KR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771912" y="5312246"/>
              <a:ext cx="1728192" cy="30777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2021. 10. 14</a:t>
              </a:r>
              <a:endParaRPr lang="ko-KR" altLang="en-US" sz="1400" spc="-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5589240" y="4829115"/>
              <a:ext cx="80838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C98810-0B42-429C-A9C6-743EB956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231696"/>
            <a:ext cx="2973532" cy="4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628651" cy="312541"/>
            <a:chOff x="332656" y="4143997"/>
            <a:chExt cx="1628651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수상 및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자격사항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52805"/>
              </p:ext>
            </p:extLst>
          </p:nvPr>
        </p:nvGraphicFramePr>
        <p:xfrm>
          <a:off x="338201" y="1640681"/>
          <a:ext cx="618642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발급기관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2021.10.08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기업요구사항 기반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PJT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경진대회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등상 수상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멀티캠퍼스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2021.09.24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데이터산업진흥원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2020.10.09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대한상공회의소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2015.12.14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산업인력공단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8808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2020.07.12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8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2021.01.27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7228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8203" y="5167980"/>
            <a:ext cx="1295226" cy="312541"/>
            <a:chOff x="332656" y="4143997"/>
            <a:chExt cx="1295226" cy="312541"/>
          </a:xfrm>
        </p:grpSpPr>
        <p:sp>
          <p:nvSpPr>
            <p:cNvPr id="24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수상 증빙 및  기타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A64792-8C45-4C5A-BE5D-C8B497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2" y="5642834"/>
            <a:ext cx="2519563" cy="3557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E4962-A3F0-4F5A-8269-D5893B7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0" y="5600279"/>
            <a:ext cx="3474740" cy="14576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8147E-A0C8-42A9-BB9F-C5A61F7C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60" y="7534920"/>
            <a:ext cx="3474740" cy="14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5" name="TextBox 4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8" name="TextBox 7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5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31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1207790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872086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485860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792763"/>
            <a:ext cx="61926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ea typeface="나눔고딕" panose="020D0604000000000000" pitchFamily="50" charset="-127"/>
              </a:rPr>
              <a:t>＂마지막에 웃는 자가 진정한 승자＂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  <a:p>
            <a:r>
              <a:rPr lang="en-US" altLang="ko-KR" sz="900" dirty="0">
                <a:ea typeface="나눔고딕" panose="020D0604000000000000" pitchFamily="50" charset="-127"/>
              </a:rPr>
              <a:t>K-digital training</a:t>
            </a:r>
            <a:r>
              <a:rPr lang="ko-KR" altLang="en-US" sz="900" dirty="0">
                <a:ea typeface="나눔고딕" panose="020D0604000000000000" pitchFamily="50" charset="-127"/>
              </a:rPr>
              <a:t>을 수강하면서 세운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 목표가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첫 번째는 좋은 인연을 유지하는 것이었고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다른 하나는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번의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중 반드시 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수상을 하는 것이었습니다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이것을 목표로 삼은 이유는 다양하게 있지만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가장 큰 이유는 구체적인 성과를 만들고 싶었기 때문입니다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차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프로젝트 모두 아쉽게 수상을 하진 못했습니다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최종 프로젝트 경진대회에서 수상을 하기 위해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이전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</a:t>
            </a:r>
            <a:r>
              <a:rPr lang="ko-KR" altLang="en-US" sz="900" dirty="0" err="1">
                <a:ea typeface="나눔고딕" panose="020D0604000000000000" pitchFamily="50" charset="-127"/>
              </a:rPr>
              <a:t>피드백해봤습니다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 1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아이디어는 좋았지만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정교함이 부족하였고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반대로 아이디어의 독창성이 부족하였다는 점을 알았습니다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같은 실수를 반복하지 않기 위해</a:t>
            </a:r>
            <a:r>
              <a:rPr lang="en-US" altLang="ko-KR" sz="900" dirty="0">
                <a:ea typeface="나눔고딕" panose="020D0604000000000000" pitchFamily="50" charset="-127"/>
              </a:rPr>
              <a:t>,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감성숙소＇라는</a:t>
            </a:r>
            <a:r>
              <a:rPr lang="ko-KR" altLang="en-US" sz="900" dirty="0">
                <a:ea typeface="나눔고딕" panose="020D0604000000000000" pitchFamily="50" charset="-127"/>
              </a:rPr>
              <a:t> 독창성 있는 서비스를 구현하고자 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다양성과 정교함을 위해 다양한 방법을 활용하여 분석을 시도해보기로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감성숙소’를</a:t>
            </a:r>
            <a:r>
              <a:rPr lang="ko-KR" altLang="en-US" sz="900" dirty="0">
                <a:ea typeface="나눔고딕" panose="020D0604000000000000" pitchFamily="50" charset="-127"/>
              </a:rPr>
              <a:t> 연구한 선행연구의 부족으로 기본적인 연구모델을 설정하는 것부터 난항을 겪게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문제를 해결하기 위하여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키워드를 확장하여 연구를 조사하였고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공간디자인에 관한 연구를 찾아보며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 및 디자인의 분류에 대해 알아보며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도메인 지식을 쌓았습니다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이후 영화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소설 등 다양한 미디어 콘텐츠에 관한 연구를 조사하여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군집분석의 방법적 기초를 구성하여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TF-IDF, W2V, D2V, LDA, K-means, </a:t>
            </a:r>
            <a:r>
              <a:rPr lang="en-US" altLang="ko-KR" sz="900" dirty="0" err="1">
                <a:ea typeface="나눔고딕" panose="020D0604000000000000" pitchFamily="50" charset="-127"/>
              </a:rPr>
              <a:t>KoBERT</a:t>
            </a:r>
            <a:r>
              <a:rPr lang="en-US" altLang="ko-KR" sz="900" dirty="0"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ea typeface="나눔고딕" panose="020D0604000000000000" pitchFamily="50" charset="-127"/>
              </a:rPr>
              <a:t>등 다양한 기법을 적용하며 주제 분류 및 키워드 추출을 시도해봤고 최종적으로 </a:t>
            </a:r>
            <a:r>
              <a:rPr lang="en-US" altLang="ko-KR" sz="900" dirty="0">
                <a:ea typeface="나눔고딕" panose="020D0604000000000000" pitchFamily="50" charset="-127"/>
              </a:rPr>
              <a:t>W2V - K-means - </a:t>
            </a:r>
            <a:r>
              <a:rPr lang="en-US" altLang="ko-KR" sz="900" dirty="0" err="1">
                <a:ea typeface="나눔고딕" panose="020D0604000000000000" pitchFamily="50" charset="-127"/>
              </a:rPr>
              <a:t>TextRank</a:t>
            </a:r>
            <a:r>
              <a:rPr lang="ko-KR" altLang="en-US" sz="900" dirty="0">
                <a:ea typeface="나눔고딕" panose="020D0604000000000000" pitchFamily="50" charset="-127"/>
              </a:rPr>
              <a:t>를 통한 군집</a:t>
            </a:r>
            <a:r>
              <a:rPr lang="en-US" altLang="ko-KR" sz="900" dirty="0"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ea typeface="나눔고딕" panose="020D0604000000000000" pitchFamily="50" charset="-127"/>
              </a:rPr>
              <a:t>키워드 분석모델을 수립하여 모델링을 진행하였고 이를 파이프라인과 연결하여 자동화하는 작업을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후 추천 로직과 추론 로직을 구현하여 새로운 콘텐츠에 대한 분류 및 추천시스템이 연동된 서비스를 구현하였습니다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산출물을 통해 경진대회에서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 err="1">
                <a:ea typeface="나눔고딕" panose="020D0604000000000000" pitchFamily="50" charset="-127"/>
              </a:rPr>
              <a:t>등상을</a:t>
            </a:r>
            <a:r>
              <a:rPr lang="ko-KR" altLang="en-US" sz="900" dirty="0">
                <a:ea typeface="나눔고딕" panose="020D0604000000000000" pitchFamily="50" charset="-127"/>
              </a:rPr>
              <a:t> 수상할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같은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진행한 </a:t>
            </a:r>
            <a:r>
              <a:rPr lang="ko-KR" altLang="en-US" sz="900" dirty="0" err="1">
                <a:ea typeface="나눔고딕" panose="020D0604000000000000" pitchFamily="50" charset="-127"/>
              </a:rPr>
              <a:t>팀원들과도</a:t>
            </a:r>
            <a:r>
              <a:rPr lang="ko-KR" altLang="en-US" sz="900" dirty="0">
                <a:ea typeface="나눔고딕" panose="020D0604000000000000" pitchFamily="50" charset="-127"/>
              </a:rPr>
              <a:t> 지속해서 교류하게 되어 제가 목표로 세웠던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가지를 모두 이룰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01385" y="1546344"/>
            <a:ext cx="6295967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  <a:p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교육 스타트업 기획팀 수습기간 당시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사수의 추천으로 데이터 분석을 처음 접하게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다가올 시대에서 데이터를 다루고 해석하는 역량을 필수라고 판단하였기때문에 수습기간이 종료됨과 동시에 데이터 사이언스라는 새로운 영역에 도전하기로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</a:t>
            </a:r>
            <a:r>
              <a:rPr lang="ko-KR" altLang="en-US" sz="900" dirty="0" err="1">
                <a:ea typeface="나눔고딕" panose="020D0604000000000000" pitchFamily="50" charset="-127"/>
              </a:rPr>
              <a:t>풀스텍</a:t>
            </a:r>
            <a:r>
              <a:rPr lang="ko-KR" altLang="en-US" sz="900" dirty="0">
                <a:ea typeface="나눔고딕" panose="020D0604000000000000" pitchFamily="50" charset="-127"/>
              </a:rPr>
              <a:t>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ea typeface="나눔고딕" panose="020D0604000000000000" pitchFamily="50" charset="-127"/>
              </a:rPr>
              <a:t>파이썬을</a:t>
            </a:r>
            <a:r>
              <a:rPr lang="ko-KR" altLang="en-US" sz="900" dirty="0">
                <a:ea typeface="나눔고딕" panose="020D0604000000000000" pitchFamily="50" charset="-127"/>
              </a:rPr>
              <a:t> 활용한 통계</a:t>
            </a:r>
            <a:r>
              <a:rPr lang="en-US" altLang="ko-KR" sz="900" dirty="0">
                <a:ea typeface="나눔고딕" panose="020D0604000000000000" pitchFamily="50" charset="-127"/>
              </a:rPr>
              <a:t>, ML/DL</a:t>
            </a:r>
            <a:r>
              <a:rPr lang="ko-KR" altLang="en-US" sz="900" dirty="0">
                <a:ea typeface="나눔고딕" panose="020D0604000000000000" pitchFamily="50" charset="-127"/>
              </a:rPr>
              <a:t>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유튜브 채널 </a:t>
            </a:r>
            <a:r>
              <a:rPr lang="en-US" altLang="ko-KR" sz="900" dirty="0">
                <a:ea typeface="나눔고딕" panose="020D0604000000000000" pitchFamily="50" charset="-127"/>
              </a:rPr>
              <a:t>‘PLANIT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DV‘</a:t>
            </a:r>
            <a:r>
              <a:rPr lang="ko-KR" altLang="en-US" sz="900" dirty="0">
                <a:ea typeface="나눔고딕" panose="020D0604000000000000" pitchFamily="50" charset="-127"/>
              </a:rPr>
              <a:t>의 교육영상을 활용하여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 </a:t>
            </a:r>
            <a:r>
              <a:rPr lang="ko-KR" altLang="en-US" sz="900" dirty="0">
                <a:ea typeface="나눔고딕" panose="020D0604000000000000" pitchFamily="50" charset="-127"/>
              </a:rPr>
              <a:t>사용법을 배워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데이터 시각화 부분을 담당하였습니다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리더십 및 의사소통 능력의 전문화를 위해서 팀장 역할을 자발적으로 맡아 수행하며 팀을 이끌었고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총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회의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에서 산출물을 발표하였습니다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이에 대해 다수의 수강생과 심사담당자들로부터 자연스럽고 적절한 발표라는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기획과 관련하여 전화상담실 전화상담원으로 일하면서 일 평균 </a:t>
            </a:r>
            <a:r>
              <a:rPr lang="en-US" altLang="ko-KR" sz="900" dirty="0">
                <a:ea typeface="나눔고딕" panose="020D0604000000000000" pitchFamily="50" charset="-127"/>
              </a:rPr>
              <a:t>100</a:t>
            </a:r>
            <a:r>
              <a:rPr lang="ko-KR" altLang="en-US" sz="900" dirty="0">
                <a:ea typeface="나눔고딕" panose="020D0604000000000000" pitchFamily="50" charset="-127"/>
              </a:rPr>
              <a:t>개의 콜을 처리하며 문제대응을 위한 소통능력을 길렀고, 스카우트 전략기획팀 인턴을 통해 공공사업의 기획과 운영관리 지식을 함양하였습니다. 또 한 미국 HR 기업의 인턴을 통해 국제 감각을 기르며 문서 작성 및 DB 관리 능력을 인정받으며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개인정보 수집 및 파기에 관련한 정보윤리를 습득할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0570" y="4233376"/>
            <a:ext cx="626831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ea typeface="나눔고딕" panose="020D0604000000000000" pitchFamily="50" charset="-127"/>
              </a:rPr>
              <a:t>“고민할 시간에 도전한다＂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  <a:p>
            <a:r>
              <a:rPr lang="ko-KR" altLang="en-US" sz="900" dirty="0">
                <a:ea typeface="나눔고딕" panose="020D0604000000000000" pitchFamily="50" charset="-127"/>
              </a:rPr>
              <a:t>공공데이터를 활용한 데이터 시각화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시각화 도구를 시도하며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성공적으로 마무리한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데이터를 활용한 첫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로서</a:t>
            </a:r>
            <a:r>
              <a:rPr lang="en-US" altLang="ko-KR" sz="900" dirty="0">
                <a:ea typeface="나눔고딕" panose="020D0604000000000000" pitchFamily="50" charset="-127"/>
              </a:rPr>
              <a:t>, 4</a:t>
            </a:r>
            <a:r>
              <a:rPr lang="ko-KR" altLang="en-US" sz="900" dirty="0">
                <a:ea typeface="나눔고딕" panose="020D0604000000000000" pitchFamily="50" charset="-127"/>
              </a:rPr>
              <a:t>인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조를 구성하여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팀원들 데이터 관련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 대한 경험이 적었고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특히 </a:t>
            </a:r>
            <a:r>
              <a:rPr lang="en-US" altLang="ko-KR" sz="900" dirty="0">
                <a:ea typeface="나눔고딕" panose="020D0604000000000000" pitchFamily="50" charset="-127"/>
              </a:rPr>
              <a:t>ML/DL</a:t>
            </a:r>
            <a:r>
              <a:rPr lang="ko-KR" altLang="en-US" sz="900" dirty="0">
                <a:ea typeface="나눔고딕" panose="020D0604000000000000" pitchFamily="50" charset="-127"/>
              </a:rPr>
              <a:t>에 대한 지식이나 기술이 부족한 상황이었습니다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반해 타 팀들의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기계학습을 적용한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 방향을 정해 진행하고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저는 팀의 상황과 능력에 대한 자기 객관화가 필요하다고 판단했고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팀원들에게 주어진 기간 안에서 바로 작업을 진행할 수 있는 부분을 진행하고 진행된 부분을 어필하는 방향으로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목표를 제시하였습니다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따라 당시 배운 주된 내용이었던 상관관계분석</a:t>
            </a:r>
            <a:r>
              <a:rPr lang="en-US" altLang="ko-KR" sz="900" dirty="0">
                <a:ea typeface="나눔고딕" panose="020D0604000000000000" pitchFamily="50" charset="-127"/>
              </a:rPr>
              <a:t>, EDA </a:t>
            </a:r>
            <a:r>
              <a:rPr lang="ko-KR" altLang="en-US" sz="900" dirty="0">
                <a:ea typeface="나눔고딕" panose="020D0604000000000000" pitchFamily="50" charset="-127"/>
              </a:rPr>
              <a:t>위주로 분석을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시각화 부분에선 </a:t>
            </a:r>
            <a:r>
              <a:rPr lang="en-US" altLang="ko-KR" sz="900" dirty="0">
                <a:ea typeface="나눔고딕" panose="020D0604000000000000" pitchFamily="50" charset="-127"/>
              </a:rPr>
              <a:t>Matplotlib</a:t>
            </a:r>
            <a:r>
              <a:rPr lang="ko-KR" altLang="en-US" sz="900" dirty="0">
                <a:ea typeface="나눔고딕" panose="020D0604000000000000" pitchFamily="50" charset="-127"/>
              </a:rPr>
              <a:t>과 </a:t>
            </a:r>
            <a:r>
              <a:rPr lang="en-US" altLang="ko-KR" sz="900" dirty="0">
                <a:ea typeface="나눔고딕" panose="020D0604000000000000" pitchFamily="50" charset="-127"/>
              </a:rPr>
              <a:t>Seaborn</a:t>
            </a:r>
            <a:r>
              <a:rPr lang="ko-KR" altLang="en-US" sz="900" dirty="0">
                <a:ea typeface="나눔고딕" panose="020D0604000000000000" pitchFamily="50" charset="-127"/>
              </a:rPr>
              <a:t>을 주로 배웠지만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시각화 툴로 주목받고 있는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활용할 수만 있다면 분석 결과를 더욱 효과적으로 표현할 수 있으리라 생각하여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유튜브와 블로그 자료를 통해 사용법을 익혀 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마감일이 다가왔을 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비지도학습인 클러스터링 분석을 제안하였고 파이썬 활용이 가장 능숙했던 팀원과 함께 비지도학습인 클러스터링 분석을 진행하여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기간 내에 분석 부분의 완성도를 높여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마무리할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수상은 하지 못하였지만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지도 강사님께서 가장 걱정하던 팀이었지만 유의미한 결과를 냈다는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8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44" name="TextBox 43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 사항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46" name="TextBox 45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145384" y="3285326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48" name="TextBox 47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145384" y="396176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50" name="TextBox 49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145384" y="463820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656" y="2575944"/>
            <a:ext cx="6336704" cy="523220"/>
            <a:chOff x="2145384" y="2542034"/>
            <a:chExt cx="2975575" cy="463319"/>
          </a:xfrm>
        </p:grpSpPr>
        <p:sp>
          <p:nvSpPr>
            <p:cNvPr id="19" name="TextBox 18"/>
            <p:cNvSpPr txBox="1"/>
            <p:nvPr/>
          </p:nvSpPr>
          <p:spPr>
            <a:xfrm>
              <a:off x="2204864" y="2542034"/>
              <a:ext cx="2916095" cy="46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세상을 이롭게 바꾸는 기획자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이민성</a:t>
              </a:r>
              <a:endParaRPr lang="en-US" altLang="ko-KR" sz="2800" spc="-2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1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6" name="TextBox 1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spc="-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인적사항</a:t>
              </a:r>
              <a:endParaRPr lang="ko-KR" altLang="en-US" sz="5000" spc="-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1664804" y="4536237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인적사항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82057"/>
              </p:ext>
            </p:extLst>
          </p:nvPr>
        </p:nvGraphicFramePr>
        <p:xfrm>
          <a:off x="338207" y="1640336"/>
          <a:ext cx="6186420" cy="15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이민성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010-3641-6141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"/>
                        </a:rPr>
                        <a:t>lgt302@hanmail.net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93.12.03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병역구분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해군 병장만기제대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 광역시 부평구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우성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APT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108-205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just" latinLnBrk="1"/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38203" y="1208088"/>
            <a:ext cx="666849" cy="312541"/>
            <a:chOff x="332656" y="4143997"/>
            <a:chExt cx="666849" cy="312541"/>
          </a:xfrm>
        </p:grpSpPr>
        <p:sp>
          <p:nvSpPr>
            <p:cNvPr id="12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인적사항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554281"/>
              </p:ext>
            </p:extLst>
          </p:nvPr>
        </p:nvGraphicFramePr>
        <p:xfrm>
          <a:off x="338203" y="4520358"/>
          <a:ext cx="6186424" cy="11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소재지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2013.03 ~ 2019.08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총신대학교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영어교육과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2009.03~2012.02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산곡고등학교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8203" y="4088110"/>
            <a:ext cx="666849" cy="312541"/>
            <a:chOff x="332656" y="4143997"/>
            <a:chExt cx="666849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학력사항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72780"/>
              </p:ext>
            </p:extLst>
          </p:nvPr>
        </p:nvGraphicFramePr>
        <p:xfrm>
          <a:off x="338203" y="6752606"/>
          <a:ext cx="6186424" cy="163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2021.02~2021.05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티씨컴퍼니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2019.11 ~ 2020.03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Siller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Preferred Company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Administrative team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2017.12 ~ 2018.01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스카우트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전략기획팀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11224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38203" y="6320358"/>
            <a:ext cx="666849" cy="312541"/>
            <a:chOff x="332656" y="4143997"/>
            <a:chExt cx="666849" cy="312541"/>
          </a:xfrm>
        </p:grpSpPr>
        <p:sp>
          <p:nvSpPr>
            <p:cNvPr id="2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경력사항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01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8" name="TextBox 1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3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/>
              <a:t>개인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38203" y="1208088"/>
            <a:ext cx="2295500" cy="312541"/>
            <a:chOff x="332656" y="4143997"/>
            <a:chExt cx="2295500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프로그래밍  및 라이브러리 역량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91810"/>
              </p:ext>
            </p:extLst>
          </p:nvPr>
        </p:nvGraphicFramePr>
        <p:xfrm>
          <a:off x="333373" y="1640681"/>
          <a:ext cx="619125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Pandas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Matplotlib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Seaborn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Scipy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Sklearn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Pytorch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statsmodels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Keras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02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6825" y="8840638"/>
            <a:ext cx="532197" cy="312541"/>
            <a:chOff x="332656" y="4143997"/>
            <a:chExt cx="532197" cy="312541"/>
          </a:xfrm>
        </p:grpSpPr>
        <p:sp>
          <p:nvSpPr>
            <p:cNvPr id="16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53219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GitHub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F09A0B-6BC2-493D-B486-7A8A9717CFB6}"/>
              </a:ext>
            </a:extLst>
          </p:cNvPr>
          <p:cNvGrpSpPr/>
          <p:nvPr/>
        </p:nvGrpSpPr>
        <p:grpSpPr>
          <a:xfrm>
            <a:off x="333267" y="4087976"/>
            <a:ext cx="1618200" cy="312541"/>
            <a:chOff x="332656" y="4143997"/>
            <a:chExt cx="1618200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78EEF5E7-E10B-44B8-9403-AE6697942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182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SW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 및 분석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Tools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역량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12CC5B-AE32-403F-B20D-6B8286B17E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E4C3F0-9356-44CD-A8C5-20544550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56927"/>
              </p:ext>
            </p:extLst>
          </p:nvPr>
        </p:nvGraphicFramePr>
        <p:xfrm>
          <a:off x="328437" y="4520569"/>
          <a:ext cx="6191252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- Word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●●●●●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</a:t>
                      </a:r>
                      <a:r>
                        <a:rPr lang="en-US" altLang="ko-KR" sz="1200" b="0" spc="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Powerpoint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Excel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- Access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Tableau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AWS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8938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BEFE54-6554-4FD1-80F8-83AB18A9F054}"/>
              </a:ext>
            </a:extLst>
          </p:cNvPr>
          <p:cNvGrpSpPr/>
          <p:nvPr/>
        </p:nvGrpSpPr>
        <p:grpSpPr>
          <a:xfrm>
            <a:off x="338922" y="7184454"/>
            <a:ext cx="833562" cy="312541"/>
            <a:chOff x="332656" y="4143997"/>
            <a:chExt cx="833562" cy="312541"/>
          </a:xfrm>
        </p:grpSpPr>
        <p:sp>
          <p:nvSpPr>
            <p:cNvPr id="20" name="Rectangle 205">
              <a:extLst>
                <a:ext uri="{FF2B5EF4-FFF2-40B4-BE49-F238E27FC236}">
                  <a16:creationId xmlns:a16="http://schemas.microsoft.com/office/drawing/2014/main" id="{5E21CCF0-E614-4759-AEBB-764A6A96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8335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외국어역량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3411393-2C0A-4A94-BFFD-366DBEFB4A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805C5D0-E372-4C7E-A4AE-7007A7341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33179"/>
              </p:ext>
            </p:extLst>
          </p:nvPr>
        </p:nvGraphicFramePr>
        <p:xfrm>
          <a:off x="334092" y="7617047"/>
          <a:ext cx="6191252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Advanced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Intermediate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EED5FB-2198-415A-B868-41E2DF4B15B2}"/>
              </a:ext>
            </a:extLst>
          </p:cNvPr>
          <p:cNvSpPr txBox="1"/>
          <p:nvPr/>
        </p:nvSpPr>
        <p:spPr>
          <a:xfrm>
            <a:off x="332656" y="9273525"/>
            <a:ext cx="4561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https://github.com/Minsung-commit/TIL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13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6" name="TextBox 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9" name="TextBox 8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6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722913"/>
              </p:ext>
            </p:extLst>
          </p:nvPr>
        </p:nvGraphicFramePr>
        <p:xfrm>
          <a:off x="338203" y="1640681"/>
          <a:ext cx="6186420" cy="275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숙소 추천서비스 </a:t>
                      </a:r>
                      <a:endParaRPr lang="ko-KR" altLang="en-US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 구축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Mongo DB, HTML/CSS, JavaScript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2020.08.25 ~ 2020.10.08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Spherical K-means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클러스터링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W2V/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코사인 유사도를 활용한 콘텐츠 기반 필터링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엔지니어와의 협업을 통한 파이프라인 내 모델 연결 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프로젝트 경진대회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 수상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결과이미지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삽입 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양식은 자유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kumimoji="1" lang="ko-KR" altLang="en-US" sz="1200" spc="-1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203" y="4880198"/>
            <a:ext cx="4938853" cy="558763"/>
            <a:chOff x="332656" y="4143997"/>
            <a:chExt cx="4938853" cy="558763"/>
          </a:xfrm>
        </p:grpSpPr>
        <p:sp>
          <p:nvSpPr>
            <p:cNvPr id="1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493885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–</a:t>
              </a:r>
            </a:p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분석모델정의서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유즈케이스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다이어그램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화면설계서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실제구현화면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00237B-2979-49CF-993A-6474C709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74" y="7481520"/>
            <a:ext cx="3077223" cy="1730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63651-C691-4CAD-84E2-A0131B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00278"/>
            <a:ext cx="3097190" cy="1892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DF16D-B88A-494B-AD96-71C6BE4DD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692" y="5611711"/>
            <a:ext cx="3097190" cy="18698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6E2A2-B573-4372-A2A7-AAC42E3E6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3" y="7503793"/>
            <a:ext cx="3130368" cy="1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424088"/>
              </p:ext>
            </p:extLst>
          </p:nvPr>
        </p:nvGraphicFramePr>
        <p:xfrm>
          <a:off x="338203" y="1640681"/>
          <a:ext cx="618642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주택가격 예측 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2020.05.17 ~ 2020.10.08 (844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아파트 실거래가 데이터 수집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연도별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파생변수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평당 가격 등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생성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ARIMA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Prophet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모델 생성 후 타 모델과 기초 성능 비교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AEEA88-DFA4-48BF-9FC0-4CE3CE86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5613054"/>
            <a:ext cx="3090798" cy="185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D7729-D748-4A95-BD52-7D38E339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13053"/>
            <a:ext cx="3064181" cy="1859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172B-00E4-4DD2-9115-B60F28D6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484965"/>
            <a:ext cx="3095627" cy="170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3AF4F-D170-48A0-8829-71C8C8B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13" y="7442440"/>
            <a:ext cx="3085466" cy="1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4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ysClr val="windowText" lastClr="000000"/>
      </a:dk1>
      <a:lt1>
        <a:sysClr val="window" lastClr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</TotalTime>
  <Words>1114</Words>
  <Application>Microsoft Office PowerPoint</Application>
  <PresentationFormat>사용자 지정</PresentationFormat>
  <Paragraphs>207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나눔고딕 ExtraBold</vt:lpstr>
      <vt:lpstr>Arial</vt:lpstr>
      <vt:lpstr>나눔고딕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개인 역량</vt:lpstr>
      <vt:lpstr>PowerPoint 프레젠테이션</vt:lpstr>
      <vt:lpstr>3. 프로젝트 및 수상</vt:lpstr>
      <vt:lpstr>3. 프로젝트 및 수상</vt:lpstr>
      <vt:lpstr>3. 프로젝트 및 수상</vt:lpstr>
      <vt:lpstr>PowerPoint 프레젠테이션</vt:lpstr>
      <vt:lpstr>   PR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이 민성</cp:lastModifiedBy>
  <cp:revision>117</cp:revision>
  <dcterms:created xsi:type="dcterms:W3CDTF">2019-07-18T01:03:32Z</dcterms:created>
  <dcterms:modified xsi:type="dcterms:W3CDTF">2021-10-25T11:17:23Z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